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lata" panose="020B0604020202020204" charset="0"/>
      <p:regular r:id="rId12"/>
    </p:embeddedFont>
    <p:embeddedFont>
      <p:font typeface="Glacial Indifference" panose="020B0604020202020204" charset="0"/>
      <p:regular r:id="rId13"/>
    </p:embeddedFont>
    <p:embeddedFont>
      <p:font typeface="Glacial Indifference Bold" panose="020B0604020202020204" charset="0"/>
      <p:regular r:id="rId14"/>
    </p:embeddedFont>
    <p:embeddedFont>
      <p:font typeface="Glacial Indifference Italics" panose="020B0604020202020204" charset="0"/>
      <p:regular r:id="rId15"/>
    </p:embeddedFont>
    <p:embeddedFont>
      <p:font typeface="Open Sans" panose="020B0606030504020204" pitchFamily="34" charset="0"/>
      <p:regular r:id="rId16"/>
    </p:embeddedFont>
    <p:embeddedFont>
      <p:font typeface="Open Sans Bold" panose="020B0604020202020204" charset="0"/>
      <p:regular r:id="rId17"/>
    </p:embeddedFont>
    <p:embeddedFont>
      <p:font typeface="Raleway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549" autoAdjust="0"/>
  </p:normalViewPr>
  <p:slideViewPr>
    <p:cSldViewPr>
      <p:cViewPr varScale="1">
        <p:scale>
          <a:sx n="50" d="100"/>
          <a:sy n="50" d="100"/>
        </p:scale>
        <p:origin x="1301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sv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svg"/><Relationship Id="rId9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svg"/><Relationship Id="rId9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122371">
            <a:off x="6766968" y="-5647191"/>
            <a:ext cx="11102518" cy="10977615"/>
          </a:xfrm>
          <a:custGeom>
            <a:avLst/>
            <a:gdLst/>
            <a:ahLst/>
            <a:cxnLst/>
            <a:rect l="l" t="t" r="r" b="b"/>
            <a:pathLst>
              <a:path w="11102518" h="10977615">
                <a:moveTo>
                  <a:pt x="0" y="0"/>
                </a:moveTo>
                <a:lnTo>
                  <a:pt x="11102519" y="0"/>
                </a:lnTo>
                <a:lnTo>
                  <a:pt x="11102519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1436337" y="0"/>
            <a:ext cx="6851663" cy="10287000"/>
          </a:xfrm>
          <a:custGeom>
            <a:avLst/>
            <a:gdLst/>
            <a:ahLst/>
            <a:cxnLst/>
            <a:rect l="l" t="t" r="r" b="b"/>
            <a:pathLst>
              <a:path w="6851663" h="10287000">
                <a:moveTo>
                  <a:pt x="0" y="0"/>
                </a:moveTo>
                <a:lnTo>
                  <a:pt x="6851663" y="0"/>
                </a:lnTo>
                <a:lnTo>
                  <a:pt x="68516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" r="-1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384350" y="2773216"/>
            <a:ext cx="11102518" cy="10977615"/>
          </a:xfrm>
          <a:custGeom>
            <a:avLst/>
            <a:gdLst/>
            <a:ahLst/>
            <a:cxnLst/>
            <a:rect l="l" t="t" r="r" b="b"/>
            <a:pathLst>
              <a:path w="11102518" h="10977615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-431355" y="1838415"/>
            <a:ext cx="12011252" cy="4523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2783" lvl="1" indent="-441392" algn="l">
              <a:lnSpc>
                <a:spcPts val="5724"/>
              </a:lnSpc>
              <a:buFont typeface="Arial"/>
              <a:buChar char="•"/>
            </a:pPr>
            <a:r>
              <a:rPr lang="en-US" sz="4088" spc="441" dirty="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MAIN TITLE: HOUSE PRICE DATA ANALYSIS PROJECT</a:t>
            </a:r>
          </a:p>
          <a:p>
            <a:pPr algn="l">
              <a:lnSpc>
                <a:spcPts val="5724"/>
              </a:lnSpc>
            </a:pPr>
            <a:endParaRPr lang="en-US" sz="4088" spc="441" dirty="0">
              <a:solidFill>
                <a:srgbClr val="FFFFFF"/>
              </a:solidFill>
              <a:latin typeface="Alata"/>
              <a:ea typeface="Alata"/>
              <a:cs typeface="Alata"/>
              <a:sym typeface="Alata"/>
            </a:endParaRPr>
          </a:p>
          <a:p>
            <a:pPr marL="882783" lvl="1" indent="-441392" algn="l">
              <a:lnSpc>
                <a:spcPts val="5724"/>
              </a:lnSpc>
              <a:buFont typeface="Arial"/>
              <a:buChar char="•"/>
            </a:pPr>
            <a:r>
              <a:rPr lang="en-US" sz="4088" spc="441" dirty="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Subtitle: Uncovering Key Drivers of Real Estate Valuation</a:t>
            </a:r>
          </a:p>
          <a:p>
            <a:pPr marL="882783" lvl="1" indent="-441392" algn="ctr">
              <a:lnSpc>
                <a:spcPts val="5724"/>
              </a:lnSpc>
              <a:buFont typeface="Arial"/>
              <a:buChar char="•"/>
            </a:pPr>
            <a:endParaRPr lang="en-US" sz="4088" spc="441" dirty="0">
              <a:solidFill>
                <a:srgbClr val="FFFFFF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>
              <a:lnSpc>
                <a:spcPts val="63"/>
              </a:lnSpc>
              <a:spcBef>
                <a:spcPct val="0"/>
              </a:spcBef>
            </a:pPr>
            <a:endParaRPr lang="en-US" sz="4088" spc="441" dirty="0">
              <a:solidFill>
                <a:srgbClr val="FFFFFF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6909" y="300880"/>
            <a:ext cx="11116089" cy="71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3"/>
              </a:lnSpc>
            </a:pPr>
            <a:r>
              <a:rPr lang="en-US" sz="5077" spc="36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Slide 1: Title Slide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0479" y="7175038"/>
            <a:ext cx="10258922" cy="2615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5855" lvl="1" indent="-397928">
              <a:lnSpc>
                <a:spcPts val="5160"/>
              </a:lnSpc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SUBMITTED TO </a:t>
            </a:r>
            <a:r>
              <a:rPr lang="en-US" sz="3200" spc="398" dirty="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00" spc="398" dirty="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[</a:t>
            </a: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NEXTHIKES IT SOLUTIONS </a:t>
            </a:r>
            <a:r>
              <a:rPr lang="en-US" sz="3200" spc="398" dirty="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]</a:t>
            </a:r>
            <a:r>
              <a:rPr lang="en-US" sz="3200" b="1" spc="398" dirty="0">
                <a:solidFill>
                  <a:srgbClr val="FFFFFF"/>
                </a:solidFill>
                <a:latin typeface="Alata"/>
                <a:ea typeface="Raleway"/>
                <a:cs typeface="Raleway"/>
                <a:sym typeface="Alata"/>
              </a:rPr>
              <a:t>        </a:t>
            </a:r>
            <a:r>
              <a:rPr lang="en-US" sz="3686" spc="398" dirty="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Prepared by:[Kamesh Dewangan]</a:t>
            </a:r>
          </a:p>
          <a:p>
            <a:pPr marL="397927" lvl="1" algn="l">
              <a:lnSpc>
                <a:spcPts val="5160"/>
              </a:lnSpc>
            </a:pPr>
            <a:endParaRPr lang="en-US" sz="3686" spc="398" dirty="0">
              <a:solidFill>
                <a:srgbClr val="FFFFFF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>
              <a:lnSpc>
                <a:spcPts val="5160"/>
              </a:lnSpc>
              <a:spcBef>
                <a:spcPct val="0"/>
              </a:spcBef>
            </a:pPr>
            <a:endParaRPr lang="en-US" sz="3686" spc="398" dirty="0">
              <a:solidFill>
                <a:srgbClr val="FFFFFF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284157">
            <a:off x="-4903766" y="-786632"/>
            <a:ext cx="11454190" cy="14593204"/>
            <a:chOff x="0" y="0"/>
            <a:chExt cx="3016741" cy="3843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16741" cy="3843478"/>
            </a:xfrm>
            <a:custGeom>
              <a:avLst/>
              <a:gdLst/>
              <a:ahLst/>
              <a:cxnLst/>
              <a:rect l="l" t="t" r="r" b="b"/>
              <a:pathLst>
                <a:path w="3016741" h="3843478">
                  <a:moveTo>
                    <a:pt x="0" y="0"/>
                  </a:moveTo>
                  <a:lnTo>
                    <a:pt x="3016741" y="0"/>
                  </a:lnTo>
                  <a:lnTo>
                    <a:pt x="3016741" y="3843478"/>
                  </a:lnTo>
                  <a:lnTo>
                    <a:pt x="0" y="384347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16741" cy="388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473310" y="5319574"/>
            <a:ext cx="9212958" cy="9109312"/>
          </a:xfrm>
          <a:custGeom>
            <a:avLst/>
            <a:gdLst/>
            <a:ahLst/>
            <a:cxnLst/>
            <a:rect l="l" t="t" r="r" b="b"/>
            <a:pathLst>
              <a:path w="9212958" h="9109312">
                <a:moveTo>
                  <a:pt x="0" y="0"/>
                </a:moveTo>
                <a:lnTo>
                  <a:pt x="9212958" y="0"/>
                </a:lnTo>
                <a:lnTo>
                  <a:pt x="9212958" y="9109311"/>
                </a:lnTo>
                <a:lnTo>
                  <a:pt x="0" y="9109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4127082" y="8530034"/>
            <a:ext cx="2025971" cy="28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4"/>
              </a:lnSpc>
              <a:spcBef>
                <a:spcPct val="0"/>
              </a:spcBef>
            </a:pPr>
            <a:r>
              <a:rPr lang="en-US" sz="1652" i="1" spc="39">
                <a:solidFill>
                  <a:srgbClr val="FFFFFF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Gerente General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19978" y="9465879"/>
            <a:ext cx="3772762" cy="663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450"/>
              </a:lnSpc>
              <a:spcBef>
                <a:spcPct val="0"/>
              </a:spcBef>
            </a:pPr>
            <a:r>
              <a:rPr lang="en-US" sz="3893" spc="253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Thank You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43556" y="314332"/>
            <a:ext cx="7978855" cy="9559897"/>
            <a:chOff x="0" y="0"/>
            <a:chExt cx="8585708" cy="10287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4"/>
              <a:stretch>
                <a:fillRect t="-2163" b="-216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415035" y="361957"/>
            <a:ext cx="9872965" cy="1453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6"/>
              </a:lnSpc>
            </a:pPr>
            <a:r>
              <a:rPr lang="en-US" sz="4734" spc="336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Slide 10: Conclusion &amp; Summary</a:t>
            </a:r>
          </a:p>
          <a:p>
            <a:pPr algn="l">
              <a:lnSpc>
                <a:spcPts val="3354"/>
              </a:lnSpc>
            </a:pPr>
            <a:endParaRPr lang="en-US" sz="4734" spc="336">
              <a:solidFill>
                <a:srgbClr val="191919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0" lvl="0" indent="0" algn="l">
              <a:lnSpc>
                <a:spcPts val="3033"/>
              </a:lnSpc>
            </a:pPr>
            <a:endParaRPr lang="en-US" sz="4734" spc="336">
              <a:solidFill>
                <a:srgbClr val="191919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31454" y="4920753"/>
            <a:ext cx="422754" cy="422754"/>
          </a:xfrm>
          <a:custGeom>
            <a:avLst/>
            <a:gdLst/>
            <a:ahLst/>
            <a:cxnLst/>
            <a:rect l="l" t="t" r="r" b="b"/>
            <a:pathLst>
              <a:path w="422754" h="422754">
                <a:moveTo>
                  <a:pt x="0" y="0"/>
                </a:moveTo>
                <a:lnTo>
                  <a:pt x="422754" y="0"/>
                </a:lnTo>
                <a:lnTo>
                  <a:pt x="422754" y="422754"/>
                </a:lnTo>
                <a:lnTo>
                  <a:pt x="0" y="422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31416" y="5788545"/>
            <a:ext cx="538840" cy="539081"/>
          </a:xfrm>
          <a:custGeom>
            <a:avLst/>
            <a:gdLst/>
            <a:ahLst/>
            <a:cxnLst/>
            <a:rect l="l" t="t" r="r" b="b"/>
            <a:pathLst>
              <a:path w="538840" h="539081">
                <a:moveTo>
                  <a:pt x="0" y="0"/>
                </a:moveTo>
                <a:lnTo>
                  <a:pt x="538840" y="0"/>
                </a:lnTo>
                <a:lnTo>
                  <a:pt x="538840" y="539081"/>
                </a:lnTo>
                <a:lnTo>
                  <a:pt x="0" y="5390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601" y="5360412"/>
            <a:ext cx="480277" cy="480277"/>
          </a:xfrm>
          <a:custGeom>
            <a:avLst/>
            <a:gdLst/>
            <a:ahLst/>
            <a:cxnLst/>
            <a:rect l="l" t="t" r="r" b="b"/>
            <a:pathLst>
              <a:path w="480277" h="480277">
                <a:moveTo>
                  <a:pt x="0" y="0"/>
                </a:moveTo>
                <a:lnTo>
                  <a:pt x="480277" y="0"/>
                </a:lnTo>
                <a:lnTo>
                  <a:pt x="480277" y="480277"/>
                </a:lnTo>
                <a:lnTo>
                  <a:pt x="0" y="480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682896" y="1451657"/>
            <a:ext cx="8576404" cy="859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2952" lvl="1" indent="-406476" algn="l">
              <a:lnSpc>
                <a:spcPts val="5271"/>
              </a:lnSpc>
              <a:buFont typeface="Arial"/>
              <a:buChar char="•"/>
            </a:pPr>
            <a:r>
              <a:rPr lang="en-US" sz="3765" b="1" spc="90">
                <a:solidFill>
                  <a:srgbClr val="22211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Primary Drivers: Quality and Total Living Area are the most influential factors in determining price.</a:t>
            </a:r>
          </a:p>
          <a:p>
            <a:pPr marL="812952" lvl="1" indent="-406476" algn="l">
              <a:lnSpc>
                <a:spcPts val="5271"/>
              </a:lnSpc>
              <a:buFont typeface="Arial"/>
              <a:buChar char="•"/>
            </a:pPr>
            <a:r>
              <a:rPr lang="en-US" sz="3765" b="1" spc="90">
                <a:solidFill>
                  <a:srgbClr val="22211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Valuation Factors: Modern amenities like high-capacity garages significantly boost property appeal and price.</a:t>
            </a:r>
          </a:p>
          <a:p>
            <a:pPr marL="812952" lvl="1" indent="-406476" algn="l">
              <a:lnSpc>
                <a:spcPts val="5271"/>
              </a:lnSpc>
              <a:buFont typeface="Arial"/>
              <a:buChar char="•"/>
            </a:pPr>
            <a:r>
              <a:rPr lang="en-US" sz="3765" b="1" spc="90">
                <a:solidFill>
                  <a:srgbClr val="22211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Strategic Use: These insights can be used to build accurate price prediction models for buyers and real estate investors.</a:t>
            </a:r>
          </a:p>
          <a:p>
            <a:pPr algn="l">
              <a:lnSpc>
                <a:spcPts val="5271"/>
              </a:lnSpc>
              <a:spcBef>
                <a:spcPct val="0"/>
              </a:spcBef>
            </a:pPr>
            <a:endParaRPr lang="en-US" sz="3765" b="1" spc="90">
              <a:solidFill>
                <a:srgbClr val="22211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9062245" y="5245067"/>
            <a:ext cx="47625" cy="2066050"/>
            <a:chOff x="0" y="0"/>
            <a:chExt cx="12543" cy="54414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43" cy="544145"/>
            </a:xfrm>
            <a:custGeom>
              <a:avLst/>
              <a:gdLst/>
              <a:ahLst/>
              <a:cxnLst/>
              <a:rect l="l" t="t" r="r" b="b"/>
              <a:pathLst>
                <a:path w="12543" h="544145">
                  <a:moveTo>
                    <a:pt x="0" y="0"/>
                  </a:moveTo>
                  <a:lnTo>
                    <a:pt x="12543" y="0"/>
                  </a:lnTo>
                  <a:lnTo>
                    <a:pt x="12543" y="544145"/>
                  </a:lnTo>
                  <a:lnTo>
                    <a:pt x="0" y="544145"/>
                  </a:lnTo>
                  <a:close/>
                </a:path>
              </a:pathLst>
            </a:custGeom>
            <a:solidFill>
              <a:srgbClr val="22211E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543" cy="582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1975">
            <a:off x="-2807156" y="4366610"/>
            <a:ext cx="11226486" cy="11100188"/>
          </a:xfrm>
          <a:custGeom>
            <a:avLst/>
            <a:gdLst/>
            <a:ahLst/>
            <a:cxnLst/>
            <a:rect l="l" t="t" r="r" b="b"/>
            <a:pathLst>
              <a:path w="11226486" h="11100188">
                <a:moveTo>
                  <a:pt x="0" y="0"/>
                </a:moveTo>
                <a:lnTo>
                  <a:pt x="11226485" y="0"/>
                </a:lnTo>
                <a:lnTo>
                  <a:pt x="11226485" y="11100187"/>
                </a:lnTo>
                <a:lnTo>
                  <a:pt x="0" y="111001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028700" y="4419165"/>
            <a:ext cx="3302333" cy="1834947"/>
            <a:chOff x="0" y="0"/>
            <a:chExt cx="4159440" cy="23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57889" y="4930206"/>
            <a:ext cx="2673535" cy="2675250"/>
            <a:chOff x="0" y="0"/>
            <a:chExt cx="3367440" cy="336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325889" y="4928491"/>
            <a:ext cx="2674107" cy="2672392"/>
            <a:chOff x="0" y="0"/>
            <a:chExt cx="3368160" cy="336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179550" y="6216384"/>
            <a:ext cx="3307478" cy="1832661"/>
            <a:chOff x="0" y="0"/>
            <a:chExt cx="4165920" cy="2308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940615" y="5336638"/>
            <a:ext cx="1108084" cy="1019437"/>
          </a:xfrm>
          <a:custGeom>
            <a:avLst/>
            <a:gdLst/>
            <a:ahLst/>
            <a:cxnLst/>
            <a:rect l="l" t="t" r="r" b="b"/>
            <a:pathLst>
              <a:path w="1108084" h="1019437">
                <a:moveTo>
                  <a:pt x="0" y="0"/>
                </a:moveTo>
                <a:lnTo>
                  <a:pt x="1108084" y="0"/>
                </a:lnTo>
                <a:lnTo>
                  <a:pt x="1108084" y="1019437"/>
                </a:lnTo>
                <a:lnTo>
                  <a:pt x="0" y="1019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123070" y="5395360"/>
            <a:ext cx="889691" cy="1019437"/>
          </a:xfrm>
          <a:custGeom>
            <a:avLst/>
            <a:gdLst/>
            <a:ahLst/>
            <a:cxnLst/>
            <a:rect l="l" t="t" r="r" b="b"/>
            <a:pathLst>
              <a:path w="889691" h="1019437">
                <a:moveTo>
                  <a:pt x="0" y="0"/>
                </a:moveTo>
                <a:lnTo>
                  <a:pt x="889691" y="0"/>
                </a:lnTo>
                <a:lnTo>
                  <a:pt x="889691" y="1019437"/>
                </a:lnTo>
                <a:lnTo>
                  <a:pt x="0" y="10194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617032" y="4419165"/>
            <a:ext cx="3302333" cy="1834947"/>
            <a:chOff x="0" y="0"/>
            <a:chExt cx="4159440" cy="23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746222" y="4930206"/>
            <a:ext cx="2673535" cy="2675250"/>
            <a:chOff x="0" y="0"/>
            <a:chExt cx="3367440" cy="336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sp>
        <p:nvSpPr>
          <p:cNvPr id="17" name="Freeform 17"/>
          <p:cNvSpPr/>
          <p:nvPr/>
        </p:nvSpPr>
        <p:spPr>
          <a:xfrm rot="-4713572">
            <a:off x="11825090" y="-4709160"/>
            <a:ext cx="8306698" cy="8213248"/>
          </a:xfrm>
          <a:custGeom>
            <a:avLst/>
            <a:gdLst/>
            <a:ahLst/>
            <a:cxnLst/>
            <a:rect l="l" t="t" r="r" b="b"/>
            <a:pathLst>
              <a:path w="8306698" h="8213248">
                <a:moveTo>
                  <a:pt x="0" y="0"/>
                </a:moveTo>
                <a:lnTo>
                  <a:pt x="8306698" y="0"/>
                </a:lnTo>
                <a:lnTo>
                  <a:pt x="8306698" y="8213248"/>
                </a:lnTo>
                <a:lnTo>
                  <a:pt x="0" y="8213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8" name="Group 18"/>
          <p:cNvGrpSpPr/>
          <p:nvPr/>
        </p:nvGrpSpPr>
        <p:grpSpPr>
          <a:xfrm>
            <a:off x="10914221" y="4928491"/>
            <a:ext cx="2674107" cy="2672392"/>
            <a:chOff x="0" y="0"/>
            <a:chExt cx="3368160" cy="3366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767882" y="6216384"/>
            <a:ext cx="3307478" cy="1832661"/>
            <a:chOff x="0" y="0"/>
            <a:chExt cx="4165920" cy="23083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3956967" y="4401444"/>
            <a:ext cx="3302333" cy="1834947"/>
            <a:chOff x="0" y="0"/>
            <a:chExt cx="4159440" cy="2311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B4B7B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4086156" y="4912485"/>
            <a:ext cx="2673535" cy="2675250"/>
            <a:chOff x="0" y="0"/>
            <a:chExt cx="3367440" cy="33696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</p:grpSp>
      <p:sp>
        <p:nvSpPr>
          <p:cNvPr id="26" name="Freeform 26"/>
          <p:cNvSpPr/>
          <p:nvPr/>
        </p:nvSpPr>
        <p:spPr>
          <a:xfrm>
            <a:off x="8468150" y="5378658"/>
            <a:ext cx="1318611" cy="1126813"/>
          </a:xfrm>
          <a:custGeom>
            <a:avLst/>
            <a:gdLst/>
            <a:ahLst/>
            <a:cxnLst/>
            <a:rect l="l" t="t" r="r" b="b"/>
            <a:pathLst>
              <a:path w="1318611" h="1126813">
                <a:moveTo>
                  <a:pt x="0" y="0"/>
                </a:moveTo>
                <a:lnTo>
                  <a:pt x="1318611" y="0"/>
                </a:lnTo>
                <a:lnTo>
                  <a:pt x="1318611" y="1126813"/>
                </a:lnTo>
                <a:lnTo>
                  <a:pt x="0" y="11268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1633603" y="5412863"/>
            <a:ext cx="1163757" cy="1119322"/>
          </a:xfrm>
          <a:custGeom>
            <a:avLst/>
            <a:gdLst/>
            <a:ahLst/>
            <a:cxnLst/>
            <a:rect l="l" t="t" r="r" b="b"/>
            <a:pathLst>
              <a:path w="1163757" h="1119322">
                <a:moveTo>
                  <a:pt x="0" y="0"/>
                </a:moveTo>
                <a:lnTo>
                  <a:pt x="1163757" y="0"/>
                </a:lnTo>
                <a:lnTo>
                  <a:pt x="1163757" y="1119322"/>
                </a:lnTo>
                <a:lnTo>
                  <a:pt x="0" y="1119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848644" y="5302943"/>
            <a:ext cx="1090598" cy="1062837"/>
          </a:xfrm>
          <a:custGeom>
            <a:avLst/>
            <a:gdLst/>
            <a:ahLst/>
            <a:cxnLst/>
            <a:rect l="l" t="t" r="r" b="b"/>
            <a:pathLst>
              <a:path w="1090598" h="1062837">
                <a:moveTo>
                  <a:pt x="0" y="0"/>
                </a:moveTo>
                <a:lnTo>
                  <a:pt x="1090598" y="0"/>
                </a:lnTo>
                <a:lnTo>
                  <a:pt x="1090598" y="1062837"/>
                </a:lnTo>
                <a:lnTo>
                  <a:pt x="0" y="10628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429585" y="6579810"/>
            <a:ext cx="2130144" cy="40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Opportunities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9922" y="140004"/>
            <a:ext cx="10667960" cy="104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64"/>
              </a:lnSpc>
              <a:spcBef>
                <a:spcPct val="0"/>
              </a:spcBef>
            </a:pPr>
            <a:r>
              <a:rPr lang="en-US" sz="6117" spc="39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Slide 2: Project Objectives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9922" y="1246867"/>
            <a:ext cx="17324189" cy="377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1085" lvl="1" indent="-330542" algn="l">
              <a:lnSpc>
                <a:spcPts val="4286"/>
              </a:lnSpc>
              <a:buFont typeface="Arial"/>
              <a:buChar char="•"/>
            </a:pPr>
            <a:r>
              <a:rPr lang="en-US" sz="3061" spc="21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Goal: To identify and analyze the primary factors that influence residential property prices.</a:t>
            </a:r>
          </a:p>
          <a:p>
            <a:pPr marL="661085" lvl="1" indent="-330542" algn="l">
              <a:lnSpc>
                <a:spcPts val="4286"/>
              </a:lnSpc>
              <a:buFont typeface="Arial"/>
              <a:buChar char="•"/>
            </a:pPr>
            <a:r>
              <a:rPr lang="en-US" sz="3061" spc="21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Key Questions:</a:t>
            </a:r>
          </a:p>
          <a:p>
            <a:pPr marL="661085" lvl="1" indent="-330542" algn="l">
              <a:lnSpc>
                <a:spcPts val="4286"/>
              </a:lnSpc>
              <a:buFont typeface="Arial"/>
              <a:buChar char="•"/>
            </a:pPr>
            <a:r>
              <a:rPr lang="en-US" sz="3061" spc="21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How do size and quality impact the final sale price?</a:t>
            </a:r>
          </a:p>
          <a:p>
            <a:pPr marL="661085" lvl="1" indent="-330542" algn="l">
              <a:lnSpc>
                <a:spcPts val="4286"/>
              </a:lnSpc>
              <a:buFont typeface="Arial"/>
              <a:buChar char="•"/>
            </a:pPr>
            <a:r>
              <a:rPr lang="en-US" sz="3061" spc="21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What role do specific amenities (like garages) play in valuation?</a:t>
            </a:r>
          </a:p>
          <a:p>
            <a:pPr marL="661085" lvl="1" indent="-330542" algn="l">
              <a:lnSpc>
                <a:spcPts val="4286"/>
              </a:lnSpc>
              <a:buFont typeface="Arial"/>
              <a:buChar char="•"/>
            </a:pPr>
            <a:r>
              <a:rPr lang="en-US" sz="3061" spc="21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How did historical economic events affect the market?</a:t>
            </a:r>
          </a:p>
          <a:p>
            <a:pPr algn="l">
              <a:lnSpc>
                <a:spcPts val="4286"/>
              </a:lnSpc>
            </a:pPr>
            <a:endParaRPr lang="en-US" sz="3061" spc="217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666237" y="6579810"/>
            <a:ext cx="1935716" cy="40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Returns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028441" y="6579810"/>
            <a:ext cx="2157392" cy="40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Diversification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227306" y="6579810"/>
            <a:ext cx="1935716" cy="40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Portfolio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434747" y="6579810"/>
            <a:ext cx="1935716" cy="40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3"/>
              </a:lnSpc>
            </a:pPr>
            <a:r>
              <a:rPr lang="en-US" sz="2285" spc="29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Preservation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16987" y="5337502"/>
            <a:ext cx="9379701" cy="9274179"/>
          </a:xfrm>
          <a:custGeom>
            <a:avLst/>
            <a:gdLst/>
            <a:ahLst/>
            <a:cxnLst/>
            <a:rect l="l" t="t" r="r" b="b"/>
            <a:pathLst>
              <a:path w="9379701" h="9274179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4839129" y="-3051412"/>
            <a:ext cx="9212958" cy="9109312"/>
          </a:xfrm>
          <a:custGeom>
            <a:avLst/>
            <a:gdLst/>
            <a:ahLst/>
            <a:cxnLst/>
            <a:rect l="l" t="t" r="r" b="b"/>
            <a:pathLst>
              <a:path w="9212958" h="9109312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0" y="-7939"/>
            <a:ext cx="14996160" cy="10294939"/>
          </a:xfrm>
          <a:custGeom>
            <a:avLst/>
            <a:gdLst/>
            <a:ahLst/>
            <a:cxnLst/>
            <a:rect l="l" t="t" r="r" b="b"/>
            <a:pathLst>
              <a:path w="13726420" h="10294939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b="-1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5821" y="2014458"/>
            <a:ext cx="11821423" cy="6646089"/>
          </a:xfrm>
          <a:custGeom>
            <a:avLst/>
            <a:gdLst/>
            <a:ahLst/>
            <a:cxnLst/>
            <a:rect l="l" t="t" r="r" b="b"/>
            <a:pathLst>
              <a:path w="11821423" h="6646089">
                <a:moveTo>
                  <a:pt x="0" y="0"/>
                </a:moveTo>
                <a:lnTo>
                  <a:pt x="11821423" y="0"/>
                </a:lnTo>
                <a:lnTo>
                  <a:pt x="11821423" y="6646089"/>
                </a:lnTo>
                <a:lnTo>
                  <a:pt x="0" y="6646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55821" y="3504576"/>
            <a:ext cx="11821423" cy="4847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476" lvl="1" indent="-375238" algn="l">
              <a:lnSpc>
                <a:spcPts val="4866"/>
              </a:lnSpc>
              <a:buFont typeface="Arial"/>
              <a:buChar char="•"/>
            </a:pPr>
            <a:r>
              <a:rPr lang="en-US" sz="3476" spc="246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Source: Housing dataset containing detailed property records.</a:t>
            </a:r>
          </a:p>
          <a:p>
            <a:pPr marL="750476" lvl="1" indent="-375238" algn="l">
              <a:lnSpc>
                <a:spcPts val="4866"/>
              </a:lnSpc>
              <a:buFont typeface="Arial"/>
              <a:buChar char="•"/>
            </a:pPr>
            <a:r>
              <a:rPr lang="en-US" sz="3476" spc="246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Scale: 1,460 individual entries with 81 descriptive columns.</a:t>
            </a:r>
          </a:p>
          <a:p>
            <a:pPr marL="750476" lvl="1" indent="-375238" algn="l">
              <a:lnSpc>
                <a:spcPts val="4866"/>
              </a:lnSpc>
              <a:buFont typeface="Arial"/>
              <a:buChar char="•"/>
            </a:pPr>
            <a:r>
              <a:rPr lang="en-US" sz="3476" spc="246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Variables: Includes physical attributes (area, quality), location data, and sales information (price, year sold).</a:t>
            </a:r>
          </a:p>
          <a:p>
            <a:pPr algn="l">
              <a:lnSpc>
                <a:spcPts val="4866"/>
              </a:lnSpc>
              <a:spcBef>
                <a:spcPct val="0"/>
              </a:spcBef>
            </a:pPr>
            <a:endParaRPr lang="en-US" sz="3476" spc="246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55821" y="1919208"/>
            <a:ext cx="8556730" cy="862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68"/>
              </a:lnSpc>
              <a:spcBef>
                <a:spcPct val="0"/>
              </a:spcBef>
            </a:pPr>
            <a:r>
              <a:rPr lang="en-US" sz="5048" spc="328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Slide 3: Dataset Overview</a:t>
            </a:r>
          </a:p>
        </p:txBody>
      </p:sp>
      <p:sp>
        <p:nvSpPr>
          <p:cNvPr id="8" name="Freeform 8"/>
          <p:cNvSpPr/>
          <p:nvPr/>
        </p:nvSpPr>
        <p:spPr>
          <a:xfrm>
            <a:off x="7812739" y="2942844"/>
            <a:ext cx="5364505" cy="5717703"/>
          </a:xfrm>
          <a:custGeom>
            <a:avLst/>
            <a:gdLst/>
            <a:ahLst/>
            <a:cxnLst/>
            <a:rect l="l" t="t" r="r" b="b"/>
            <a:pathLst>
              <a:path w="5364505" h="5717703">
                <a:moveTo>
                  <a:pt x="0" y="0"/>
                </a:moveTo>
                <a:lnTo>
                  <a:pt x="5364505" y="0"/>
                </a:lnTo>
                <a:lnTo>
                  <a:pt x="5364505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61565" b="-49879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122371">
            <a:off x="12266545" y="-2948100"/>
            <a:ext cx="5963286" cy="5896199"/>
          </a:xfrm>
          <a:custGeom>
            <a:avLst/>
            <a:gdLst/>
            <a:ahLst/>
            <a:cxnLst/>
            <a:rect l="l" t="t" r="r" b="b"/>
            <a:pathLst>
              <a:path w="5963286" h="5896199">
                <a:moveTo>
                  <a:pt x="0" y="0"/>
                </a:moveTo>
                <a:lnTo>
                  <a:pt x="5963286" y="0"/>
                </a:lnTo>
                <a:lnTo>
                  <a:pt x="5963286" y="5896200"/>
                </a:lnTo>
                <a:lnTo>
                  <a:pt x="0" y="589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390873">
            <a:off x="-3042812" y="6272221"/>
            <a:ext cx="7663149" cy="7576939"/>
          </a:xfrm>
          <a:custGeom>
            <a:avLst/>
            <a:gdLst/>
            <a:ahLst/>
            <a:cxnLst/>
            <a:rect l="l" t="t" r="r" b="b"/>
            <a:pathLst>
              <a:path w="7663149" h="7576939">
                <a:moveTo>
                  <a:pt x="0" y="0"/>
                </a:moveTo>
                <a:lnTo>
                  <a:pt x="7663150" y="0"/>
                </a:lnTo>
                <a:lnTo>
                  <a:pt x="7663150" y="7576939"/>
                </a:lnTo>
                <a:lnTo>
                  <a:pt x="0" y="7576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141956" y="4166189"/>
            <a:ext cx="9203249" cy="7969598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46" r="-14946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509977" y="0"/>
            <a:ext cx="9203249" cy="7969598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26973" r="-26973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509977" y="8363505"/>
            <a:ext cx="9203249" cy="7969598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26973" r="-2697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0" y="260049"/>
            <a:ext cx="15557747" cy="210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02"/>
              </a:lnSpc>
              <a:spcBef>
                <a:spcPct val="0"/>
              </a:spcBef>
            </a:pPr>
            <a:r>
              <a:rPr lang="en-US" sz="6073" spc="39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Slide 4: Data Preprocessing &amp; Cleaning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315141" y="2691791"/>
            <a:ext cx="7264164" cy="815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9199" lvl="1" indent="-384599" algn="l">
              <a:lnSpc>
                <a:spcPts val="4987"/>
              </a:lnSpc>
              <a:buFont typeface="Arial"/>
              <a:buChar char="•"/>
            </a:pPr>
            <a:r>
              <a:rPr lang="en-US" sz="3562" spc="25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Identifying Missing Data: Columns like Alley (1,369 nulls) and MasVnrType (872 nulls) were found to have significant missing values.</a:t>
            </a:r>
          </a:p>
          <a:p>
            <a:pPr marL="769199" lvl="1" indent="-384599" algn="l">
              <a:lnSpc>
                <a:spcPts val="4987"/>
              </a:lnSpc>
              <a:buFont typeface="Arial"/>
              <a:buChar char="•"/>
            </a:pPr>
            <a:r>
              <a:rPr lang="en-US" sz="3562" spc="25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Data Imputation: * Filled LotFrontage with the median value.</a:t>
            </a:r>
          </a:p>
          <a:p>
            <a:pPr marL="769199" lvl="1" indent="-384599" algn="l">
              <a:lnSpc>
                <a:spcPts val="4987"/>
              </a:lnSpc>
              <a:buFont typeface="Arial"/>
              <a:buChar char="•"/>
            </a:pPr>
            <a:r>
              <a:rPr lang="en-US" sz="3562" spc="25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Replaced nulls in GarageCars, GarageArea, and MasVnrArea with 0 to ensure data consistency.</a:t>
            </a:r>
          </a:p>
          <a:p>
            <a:pPr algn="l">
              <a:lnSpc>
                <a:spcPts val="4987"/>
              </a:lnSpc>
            </a:pPr>
            <a:endParaRPr lang="en-US" sz="3562" spc="252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33288" y="8235759"/>
            <a:ext cx="11699325" cy="1310604"/>
          </a:xfrm>
          <a:custGeom>
            <a:avLst/>
            <a:gdLst/>
            <a:ahLst/>
            <a:cxnLst/>
            <a:rect l="l" t="t" r="r" b="b"/>
            <a:pathLst>
              <a:path w="11699325" h="1310604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301"/>
            </a:stretch>
          </a:blipFill>
        </p:spPr>
      </p:sp>
      <p:sp>
        <p:nvSpPr>
          <p:cNvPr id="3" name="Freeform 3"/>
          <p:cNvSpPr/>
          <p:nvPr/>
        </p:nvSpPr>
        <p:spPr>
          <a:xfrm rot="7583472">
            <a:off x="12305534" y="5954564"/>
            <a:ext cx="11240180" cy="5872994"/>
          </a:xfrm>
          <a:custGeom>
            <a:avLst/>
            <a:gdLst/>
            <a:ahLst/>
            <a:cxnLst/>
            <a:rect l="l" t="t" r="r" b="b"/>
            <a:pathLst>
              <a:path w="11240180" h="5872994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7583472">
            <a:off x="-4825127" y="5217965"/>
            <a:ext cx="8002796" cy="4181461"/>
          </a:xfrm>
          <a:custGeom>
            <a:avLst/>
            <a:gdLst/>
            <a:ahLst/>
            <a:cxnLst/>
            <a:rect l="l" t="t" r="r" b="b"/>
            <a:pathLst>
              <a:path w="8002796" h="4181461">
                <a:moveTo>
                  <a:pt x="0" y="0"/>
                </a:moveTo>
                <a:lnTo>
                  <a:pt x="8002796" y="0"/>
                </a:lnTo>
                <a:lnTo>
                  <a:pt x="8002796" y="4181461"/>
                </a:lnTo>
                <a:lnTo>
                  <a:pt x="0" y="4181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553603"/>
            <a:ext cx="18427722" cy="6266297"/>
          </a:xfrm>
          <a:custGeom>
            <a:avLst/>
            <a:gdLst/>
            <a:ahLst/>
            <a:cxnLst/>
            <a:rect l="l" t="t" r="r" b="b"/>
            <a:pathLst>
              <a:path w="18427722" h="6266297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269" b="-576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33288" y="1889750"/>
            <a:ext cx="11821423" cy="6646089"/>
          </a:xfrm>
          <a:custGeom>
            <a:avLst/>
            <a:gdLst/>
            <a:ahLst/>
            <a:cxnLst/>
            <a:rect l="l" t="t" r="r" b="b"/>
            <a:pathLst>
              <a:path w="11821423" h="6646089">
                <a:moveTo>
                  <a:pt x="0" y="0"/>
                </a:moveTo>
                <a:lnTo>
                  <a:pt x="11821424" y="0"/>
                </a:lnTo>
                <a:lnTo>
                  <a:pt x="11821424" y="6646089"/>
                </a:lnTo>
                <a:lnTo>
                  <a:pt x="0" y="6646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90206" y="2818136"/>
            <a:ext cx="5364505" cy="5717703"/>
          </a:xfrm>
          <a:custGeom>
            <a:avLst/>
            <a:gdLst/>
            <a:ahLst/>
            <a:cxnLst/>
            <a:rect l="l" t="t" r="r" b="b"/>
            <a:pathLst>
              <a:path w="5364505" h="5717703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3233288" y="2751461"/>
            <a:ext cx="11028258" cy="63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4644" lvl="1" indent="-357322" algn="ctr">
              <a:lnSpc>
                <a:spcPts val="4634"/>
              </a:lnSpc>
              <a:buFont typeface="Arial"/>
              <a:buChar char="•"/>
            </a:pPr>
            <a:r>
              <a:rPr lang="en-US" sz="3310" spc="235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Derived Variables: Created new metrics to better capture property value:</a:t>
            </a:r>
          </a:p>
          <a:p>
            <a:pPr marL="714644" lvl="1" indent="-357322" algn="ctr">
              <a:lnSpc>
                <a:spcPts val="4634"/>
              </a:lnSpc>
              <a:buFont typeface="Arial"/>
              <a:buChar char="•"/>
            </a:pPr>
            <a:r>
              <a:rPr lang="en-US" sz="3310" spc="235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House Age: Calculated as Year Sold - Year Built to measure property depreciation/maturity.</a:t>
            </a:r>
          </a:p>
          <a:p>
            <a:pPr marL="714644" lvl="1" indent="-357322" algn="ctr">
              <a:lnSpc>
                <a:spcPts val="4634"/>
              </a:lnSpc>
              <a:buFont typeface="Arial"/>
              <a:buChar char="•"/>
            </a:pPr>
            <a:r>
              <a:rPr lang="en-US" sz="3310" spc="235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Total Square Feet (</a:t>
            </a:r>
            <a:r>
              <a:rPr lang="en-US" sz="3310" spc="235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TotalSF</a:t>
            </a:r>
            <a:r>
              <a:rPr lang="en-US" sz="3310" spc="235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): Combined basement, first floor, and second floor areas into a single size metric.</a:t>
            </a:r>
          </a:p>
          <a:p>
            <a:pPr marL="714644" lvl="1" indent="-357322" algn="ctr">
              <a:lnSpc>
                <a:spcPts val="4634"/>
              </a:lnSpc>
              <a:buFont typeface="Arial"/>
              <a:buChar char="•"/>
            </a:pPr>
            <a:r>
              <a:rPr lang="en-US" sz="3310" spc="235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Purpose: These engineered features provide a more holistic view of the property than raw data alone.</a:t>
            </a:r>
          </a:p>
          <a:p>
            <a:pPr algn="ctr">
              <a:lnSpc>
                <a:spcPts val="4634"/>
              </a:lnSpc>
            </a:pPr>
            <a:endParaRPr lang="en-US" sz="3310" spc="235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10089" y="1832600"/>
            <a:ext cx="7920874" cy="578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7"/>
              </a:lnSpc>
              <a:spcBef>
                <a:spcPct val="0"/>
              </a:spcBef>
            </a:pPr>
            <a:r>
              <a:rPr lang="en-US" sz="34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5: Feature Engineering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33288" y="8235759"/>
            <a:ext cx="11699325" cy="1310604"/>
          </a:xfrm>
          <a:custGeom>
            <a:avLst/>
            <a:gdLst/>
            <a:ahLst/>
            <a:cxnLst/>
            <a:rect l="l" t="t" r="r" b="b"/>
            <a:pathLst>
              <a:path w="11699325" h="1310604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301"/>
            </a:stretch>
          </a:blipFill>
        </p:spPr>
      </p:sp>
      <p:sp>
        <p:nvSpPr>
          <p:cNvPr id="3" name="Freeform 3"/>
          <p:cNvSpPr/>
          <p:nvPr/>
        </p:nvSpPr>
        <p:spPr>
          <a:xfrm rot="7583472">
            <a:off x="12305534" y="5954564"/>
            <a:ext cx="11240180" cy="5872994"/>
          </a:xfrm>
          <a:custGeom>
            <a:avLst/>
            <a:gdLst/>
            <a:ahLst/>
            <a:cxnLst/>
            <a:rect l="l" t="t" r="r" b="b"/>
            <a:pathLst>
              <a:path w="11240180" h="5872994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7583472">
            <a:off x="-4825127" y="5217965"/>
            <a:ext cx="8002796" cy="4181461"/>
          </a:xfrm>
          <a:custGeom>
            <a:avLst/>
            <a:gdLst/>
            <a:ahLst/>
            <a:cxnLst/>
            <a:rect l="l" t="t" r="r" b="b"/>
            <a:pathLst>
              <a:path w="8002796" h="4181461">
                <a:moveTo>
                  <a:pt x="0" y="0"/>
                </a:moveTo>
                <a:lnTo>
                  <a:pt x="8002796" y="0"/>
                </a:lnTo>
                <a:lnTo>
                  <a:pt x="8002796" y="4181461"/>
                </a:lnTo>
                <a:lnTo>
                  <a:pt x="0" y="4181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172603"/>
            <a:ext cx="18427722" cy="6266297"/>
          </a:xfrm>
          <a:custGeom>
            <a:avLst/>
            <a:gdLst/>
            <a:ahLst/>
            <a:cxnLst/>
            <a:rect l="l" t="t" r="r" b="b"/>
            <a:pathLst>
              <a:path w="18427722" h="6266297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269" b="-576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33288" y="1889750"/>
            <a:ext cx="11821423" cy="6646089"/>
          </a:xfrm>
          <a:custGeom>
            <a:avLst/>
            <a:gdLst/>
            <a:ahLst/>
            <a:cxnLst/>
            <a:rect l="l" t="t" r="r" b="b"/>
            <a:pathLst>
              <a:path w="11821423" h="6646089">
                <a:moveTo>
                  <a:pt x="0" y="0"/>
                </a:moveTo>
                <a:lnTo>
                  <a:pt x="11821424" y="0"/>
                </a:lnTo>
                <a:lnTo>
                  <a:pt x="11821424" y="6646089"/>
                </a:lnTo>
                <a:lnTo>
                  <a:pt x="0" y="6646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90206" y="2818136"/>
            <a:ext cx="5364505" cy="5717703"/>
          </a:xfrm>
          <a:custGeom>
            <a:avLst/>
            <a:gdLst/>
            <a:ahLst/>
            <a:cxnLst/>
            <a:rect l="l" t="t" r="r" b="b"/>
            <a:pathLst>
              <a:path w="5364505" h="5717703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3386481" y="2976669"/>
            <a:ext cx="11028258" cy="5559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4"/>
              </a:lnSpc>
            </a:pPr>
            <a:r>
              <a:rPr lang="en-US" sz="3510" b="1" spc="24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Observation: Analysis reveals a strong positive correlation between TotalSF and SalePrice.</a:t>
            </a:r>
          </a:p>
          <a:p>
            <a:pPr algn="ctr">
              <a:lnSpc>
                <a:spcPts val="4914"/>
              </a:lnSpc>
            </a:pPr>
            <a:r>
              <a:rPr lang="en-US" sz="3510" b="1" spc="24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Visual Representation: Scatter plots show that as the total living area increases, the price tends to rise predictably.</a:t>
            </a:r>
          </a:p>
          <a:p>
            <a:pPr algn="ctr">
              <a:lnSpc>
                <a:spcPts val="4914"/>
              </a:lnSpc>
            </a:pPr>
            <a:r>
              <a:rPr lang="en-US" sz="3510" b="1" spc="24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Insight: Size remains one of the most reliable predictors of home value.</a:t>
            </a:r>
          </a:p>
          <a:p>
            <a:pPr algn="ctr">
              <a:lnSpc>
                <a:spcPts val="4914"/>
              </a:lnSpc>
            </a:pPr>
            <a:endParaRPr lang="en-US" sz="3510" b="1" spc="249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10089" y="1832600"/>
            <a:ext cx="10652808" cy="578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7"/>
              </a:lnSpc>
              <a:spcBef>
                <a:spcPct val="0"/>
              </a:spcBef>
            </a:pPr>
            <a:r>
              <a:rPr lang="en-US" sz="347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Slide 6: Impact of Property Size (TotalSF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88367">
            <a:off x="-5349339" y="175344"/>
            <a:ext cx="13553399" cy="7081651"/>
          </a:xfrm>
          <a:custGeom>
            <a:avLst/>
            <a:gdLst/>
            <a:ahLst/>
            <a:cxnLst/>
            <a:rect l="l" t="t" r="r" b="b"/>
            <a:pathLst>
              <a:path w="13553399" h="7081651">
                <a:moveTo>
                  <a:pt x="0" y="0"/>
                </a:moveTo>
                <a:lnTo>
                  <a:pt x="13553399" y="0"/>
                </a:lnTo>
                <a:lnTo>
                  <a:pt x="13553399" y="7081652"/>
                </a:lnTo>
                <a:lnTo>
                  <a:pt x="0" y="7081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66050" y="1028700"/>
            <a:ext cx="5148157" cy="7722235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50000" r="-50000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2569450" y="5445029"/>
            <a:ext cx="9379701" cy="9274179"/>
          </a:xfrm>
          <a:custGeom>
            <a:avLst/>
            <a:gdLst/>
            <a:ahLst/>
            <a:cxnLst/>
            <a:rect l="l" t="t" r="r" b="b"/>
            <a:pathLst>
              <a:path w="9379701" h="9274179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6432553" y="98447"/>
            <a:ext cx="12273793" cy="2428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86"/>
              </a:lnSpc>
              <a:spcBef>
                <a:spcPct val="0"/>
              </a:spcBef>
            </a:pPr>
            <a:r>
              <a:rPr lang="en-US" sz="6990" spc="454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Slide 7: The Power of Quality (OverallQual)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72673" y="3427855"/>
            <a:ext cx="12115327" cy="685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4411" lvl="1" indent="-417206" algn="l">
              <a:lnSpc>
                <a:spcPts val="5410"/>
              </a:lnSpc>
              <a:buFont typeface="Arial"/>
              <a:buChar char="•"/>
            </a:pPr>
            <a:r>
              <a:rPr lang="en-US" sz="3864" spc="27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Key Finding: OverallQual (Overall Quality) was identified as having the single biggest impact on house prices.</a:t>
            </a:r>
          </a:p>
          <a:p>
            <a:pPr marL="834411" lvl="1" indent="-417206" algn="l">
              <a:lnSpc>
                <a:spcPts val="5410"/>
              </a:lnSpc>
              <a:buFont typeface="Arial"/>
              <a:buChar char="•"/>
            </a:pPr>
            <a:r>
              <a:rPr lang="en-US" sz="3864" spc="27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Analysis: Properties with high quality ratings (8–10) command a massive premium compared to average-rated homes.</a:t>
            </a:r>
          </a:p>
          <a:p>
            <a:pPr marL="834411" lvl="1" indent="-417206" algn="l">
              <a:lnSpc>
                <a:spcPts val="5410"/>
              </a:lnSpc>
              <a:buFont typeface="Arial"/>
              <a:buChar char="•"/>
            </a:pPr>
            <a:r>
              <a:rPr lang="en-US" sz="3864" spc="27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Conclusion: Buyers are willing to pay exponentially more for superior construction and finish materials.</a:t>
            </a:r>
          </a:p>
          <a:p>
            <a:pPr marL="834411" lvl="1" indent="-417206" algn="l">
              <a:lnSpc>
                <a:spcPts val="5410"/>
              </a:lnSpc>
              <a:buFont typeface="Arial"/>
              <a:buChar char="•"/>
            </a:pPr>
            <a:endParaRPr lang="en-US" sz="3864" spc="274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88367">
            <a:off x="-5349339" y="175344"/>
            <a:ext cx="13553399" cy="7081651"/>
          </a:xfrm>
          <a:custGeom>
            <a:avLst/>
            <a:gdLst/>
            <a:ahLst/>
            <a:cxnLst/>
            <a:rect l="l" t="t" r="r" b="b"/>
            <a:pathLst>
              <a:path w="13553399" h="7081651">
                <a:moveTo>
                  <a:pt x="0" y="0"/>
                </a:moveTo>
                <a:lnTo>
                  <a:pt x="13553399" y="0"/>
                </a:lnTo>
                <a:lnTo>
                  <a:pt x="13553399" y="7081652"/>
                </a:lnTo>
                <a:lnTo>
                  <a:pt x="0" y="7081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66050" y="1028700"/>
            <a:ext cx="5148157" cy="7722235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50000" r="-50000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2569450" y="5445029"/>
            <a:ext cx="9379701" cy="9274179"/>
          </a:xfrm>
          <a:custGeom>
            <a:avLst/>
            <a:gdLst/>
            <a:ahLst/>
            <a:cxnLst/>
            <a:rect l="l" t="t" r="r" b="b"/>
            <a:pathLst>
              <a:path w="9379701" h="9274179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6014207" y="3337814"/>
            <a:ext cx="12115327" cy="617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4411" lvl="1" indent="-417206" algn="l">
              <a:lnSpc>
                <a:spcPts val="5410"/>
              </a:lnSpc>
              <a:buFont typeface="Arial"/>
              <a:buChar char="•"/>
            </a:pPr>
            <a:r>
              <a:rPr lang="en-US" sz="3864" spc="27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Specific Insight: The number of garage stalls significantly affects market value.</a:t>
            </a:r>
          </a:p>
          <a:p>
            <a:pPr marL="834411" lvl="1" indent="-417206" algn="l">
              <a:lnSpc>
                <a:spcPts val="5410"/>
              </a:lnSpc>
              <a:buFont typeface="Arial"/>
              <a:buChar char="•"/>
            </a:pPr>
            <a:r>
              <a:rPr lang="en-US" sz="3864" spc="27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Comparison: Homes with a 3-car garage are worth significantly more than those with only a 1-car garage.</a:t>
            </a:r>
          </a:p>
          <a:p>
            <a:pPr marL="834411" lvl="1" indent="-417206" algn="l">
              <a:lnSpc>
                <a:spcPts val="5410"/>
              </a:lnSpc>
              <a:buFont typeface="Arial"/>
              <a:buChar char="•"/>
            </a:pPr>
            <a:r>
              <a:rPr lang="en-US" sz="3864" spc="27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Market Takeaway: Functional luxury features are major value-adders in the residential market.</a:t>
            </a:r>
          </a:p>
          <a:p>
            <a:pPr marL="834411" lvl="1" indent="-417206" algn="l">
              <a:lnSpc>
                <a:spcPts val="5410"/>
              </a:lnSpc>
              <a:buFont typeface="Arial"/>
              <a:buChar char="•"/>
            </a:pPr>
            <a:endParaRPr lang="en-US" sz="3864" spc="274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172673" y="192471"/>
            <a:ext cx="10907764" cy="1499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  <a:spcBef>
                <a:spcPct val="0"/>
              </a:spcBef>
            </a:pPr>
            <a:r>
              <a:rPr lang="en-US" sz="4328" spc="30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Slide 8: The Value of Amenities: Garage Capacity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16987" y="5337502"/>
            <a:ext cx="9379701" cy="9274179"/>
          </a:xfrm>
          <a:custGeom>
            <a:avLst/>
            <a:gdLst/>
            <a:ahLst/>
            <a:cxnLst/>
            <a:rect l="l" t="t" r="r" b="b"/>
            <a:pathLst>
              <a:path w="9379701" h="9274179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4839129" y="-3084423"/>
            <a:ext cx="9212958" cy="9109312"/>
          </a:xfrm>
          <a:custGeom>
            <a:avLst/>
            <a:gdLst/>
            <a:ahLst/>
            <a:cxnLst/>
            <a:rect l="l" t="t" r="r" b="b"/>
            <a:pathLst>
              <a:path w="9212958" h="9109312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0" y="-7939"/>
            <a:ext cx="13726420" cy="10294939"/>
          </a:xfrm>
          <a:custGeom>
            <a:avLst/>
            <a:gdLst/>
            <a:ahLst/>
            <a:cxnLst/>
            <a:rect l="l" t="t" r="r" b="b"/>
            <a:pathLst>
              <a:path w="13726420" h="10294939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b="-1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5821" y="2014458"/>
            <a:ext cx="11821423" cy="6646089"/>
          </a:xfrm>
          <a:custGeom>
            <a:avLst/>
            <a:gdLst/>
            <a:ahLst/>
            <a:cxnLst/>
            <a:rect l="l" t="t" r="r" b="b"/>
            <a:pathLst>
              <a:path w="11821423" h="6646089">
                <a:moveTo>
                  <a:pt x="0" y="0"/>
                </a:moveTo>
                <a:lnTo>
                  <a:pt x="11821423" y="0"/>
                </a:lnTo>
                <a:lnTo>
                  <a:pt x="11821423" y="6646089"/>
                </a:lnTo>
                <a:lnTo>
                  <a:pt x="0" y="6646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55821" y="3782222"/>
            <a:ext cx="11212436" cy="5178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1814" lvl="1" indent="-355907" algn="l">
              <a:lnSpc>
                <a:spcPts val="4615"/>
              </a:lnSpc>
              <a:buFont typeface="Arial"/>
              <a:buChar char="•"/>
            </a:pPr>
            <a:r>
              <a:rPr lang="en-US" sz="3296" spc="23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Trend Analysis: The data highlights noticeable price fluctuations in the market following the year 2007.</a:t>
            </a:r>
          </a:p>
          <a:p>
            <a:pPr marL="711814" lvl="1" indent="-355907" algn="l">
              <a:lnSpc>
                <a:spcPts val="4615"/>
              </a:lnSpc>
              <a:buFont typeface="Arial"/>
              <a:buChar char="•"/>
            </a:pPr>
            <a:r>
              <a:rPr lang="en-US" sz="3296" spc="23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Context: This aligns with the global economic recession and the subsequent housing market correction.</a:t>
            </a:r>
          </a:p>
          <a:p>
            <a:pPr marL="711814" lvl="1" indent="-355907" algn="l">
              <a:lnSpc>
                <a:spcPts val="4615"/>
              </a:lnSpc>
              <a:buFont typeface="Arial"/>
              <a:buChar char="•"/>
            </a:pPr>
            <a:r>
              <a:rPr lang="en-US" sz="3296" spc="23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Observation: Real estate values are heavily tied to broader macroeconomic health.</a:t>
            </a:r>
          </a:p>
          <a:p>
            <a:pPr algn="l">
              <a:lnSpc>
                <a:spcPts val="4615"/>
              </a:lnSpc>
              <a:spcBef>
                <a:spcPct val="0"/>
              </a:spcBef>
            </a:pPr>
            <a:endParaRPr lang="en-US" sz="3296" spc="234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75033" y="1919208"/>
            <a:ext cx="11131804" cy="1652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18"/>
              </a:lnSpc>
              <a:spcBef>
                <a:spcPct val="0"/>
              </a:spcBef>
            </a:pPr>
            <a:r>
              <a:rPr lang="en-US" sz="4727" spc="30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Slide 9: Market Trends &amp; Historical Impact</a:t>
            </a:r>
          </a:p>
        </p:txBody>
      </p:sp>
      <p:sp>
        <p:nvSpPr>
          <p:cNvPr id="8" name="Freeform 8"/>
          <p:cNvSpPr/>
          <p:nvPr/>
        </p:nvSpPr>
        <p:spPr>
          <a:xfrm>
            <a:off x="7812739" y="2942844"/>
            <a:ext cx="5364505" cy="5717703"/>
          </a:xfrm>
          <a:custGeom>
            <a:avLst/>
            <a:gdLst/>
            <a:ahLst/>
            <a:cxnLst/>
            <a:rect l="l" t="t" r="r" b="b"/>
            <a:pathLst>
              <a:path w="5364505" h="5717703">
                <a:moveTo>
                  <a:pt x="0" y="0"/>
                </a:moveTo>
                <a:lnTo>
                  <a:pt x="5364505" y="0"/>
                </a:lnTo>
                <a:lnTo>
                  <a:pt x="5364505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61565" b="-49879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571</Words>
  <Application>Microsoft Office PowerPoint</Application>
  <PresentationFormat>Custom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Glacial Indifference</vt:lpstr>
      <vt:lpstr>Glacial Indifference Bold</vt:lpstr>
      <vt:lpstr>Alata</vt:lpstr>
      <vt:lpstr>Open Sans</vt:lpstr>
      <vt:lpstr>Glacial Indifference Italics</vt:lpstr>
      <vt:lpstr>Raleway</vt:lpstr>
      <vt:lpstr>Calibri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Modern Professional Business Project Presentation</dc:title>
  <cp:lastModifiedBy>Kamesh Dewangan</cp:lastModifiedBy>
  <cp:revision>4</cp:revision>
  <dcterms:created xsi:type="dcterms:W3CDTF">2006-08-16T00:00:00Z</dcterms:created>
  <dcterms:modified xsi:type="dcterms:W3CDTF">2026-01-12T19:23:27Z</dcterms:modified>
  <dc:identifier>DAG9GpJv6Qw</dc:identifier>
</cp:coreProperties>
</file>